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73" r:id="rId6"/>
    <p:sldId id="260" r:id="rId7"/>
    <p:sldId id="261" r:id="rId8"/>
    <p:sldId id="262" r:id="rId9"/>
    <p:sldId id="263" r:id="rId10"/>
    <p:sldId id="275" r:id="rId11"/>
    <p:sldId id="276" r:id="rId12"/>
    <p:sldId id="277" r:id="rId13"/>
    <p:sldId id="279" r:id="rId14"/>
    <p:sldId id="280" r:id="rId15"/>
    <p:sldId id="281" r:id="rId16"/>
    <p:sldId id="272" r:id="rId17"/>
    <p:sldId id="278" r:id="rId18"/>
  </p:sldIdLst>
  <p:sldSz cx="18288000" cy="10287000"/>
  <p:notesSz cx="6858000" cy="9144000"/>
  <p:embeddedFontLst>
    <p:embeddedFont>
      <p:font typeface="Iropke Batang" panose="020B0600000101010101" charset="-127"/>
      <p:regular r:id="rId20"/>
    </p:embeddedFont>
    <p:embeddedFont>
      <p:font typeface="210 디딤고딕 Bold" panose="020B0600000101010101" charset="-127"/>
      <p:regular r:id="rId21"/>
    </p:embeddedFont>
    <p:embeddedFont>
      <p:font typeface="Source Han Sans KR Normal" panose="020B0600000101010101" charset="-127"/>
      <p:regular r:id="rId22"/>
    </p:embeddedFont>
    <p:embeddedFont>
      <p:font typeface="210 디딤고딕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210 디딤고딕 Light" panose="020B0600000101010101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2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데이터 셋 분포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Downstair</c:v>
                </c:pt>
                <c:pt idx="1">
                  <c:v>Upstair</c:v>
                </c:pt>
                <c:pt idx="2">
                  <c:v>Running</c:v>
                </c:pt>
                <c:pt idx="3">
                  <c:v>Sit down</c:v>
                </c:pt>
                <c:pt idx="4">
                  <c:v>Stand up</c:v>
                </c:pt>
                <c:pt idx="5">
                  <c:v>Walking</c:v>
                </c:pt>
                <c:pt idx="6">
                  <c:v>Lying</c:v>
                </c:pt>
                <c:pt idx="7">
                  <c:v>Fall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36204</c:v>
                </c:pt>
                <c:pt idx="1">
                  <c:v>43415</c:v>
                </c:pt>
                <c:pt idx="2">
                  <c:v>46453</c:v>
                </c:pt>
                <c:pt idx="3">
                  <c:v>49284</c:v>
                </c:pt>
                <c:pt idx="4">
                  <c:v>49644</c:v>
                </c:pt>
                <c:pt idx="5">
                  <c:v>52882</c:v>
                </c:pt>
                <c:pt idx="6">
                  <c:v>46529</c:v>
                </c:pt>
                <c:pt idx="7">
                  <c:v>11754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10-41A0-A4E0-A71A528EBD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Downstair</c:v>
                </c:pt>
                <c:pt idx="1">
                  <c:v>Upstair</c:v>
                </c:pt>
                <c:pt idx="2">
                  <c:v>Running</c:v>
                </c:pt>
                <c:pt idx="3">
                  <c:v>Sit down</c:v>
                </c:pt>
                <c:pt idx="4">
                  <c:v>Stand up</c:v>
                </c:pt>
                <c:pt idx="5">
                  <c:v>Walking</c:v>
                </c:pt>
                <c:pt idx="6">
                  <c:v>Lying</c:v>
                </c:pt>
                <c:pt idx="7">
                  <c:v>Fall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10299</c:v>
                </c:pt>
                <c:pt idx="1">
                  <c:v>12407</c:v>
                </c:pt>
                <c:pt idx="2">
                  <c:v>13265</c:v>
                </c:pt>
                <c:pt idx="3">
                  <c:v>14070</c:v>
                </c:pt>
                <c:pt idx="4">
                  <c:v>14148</c:v>
                </c:pt>
                <c:pt idx="5">
                  <c:v>15100</c:v>
                </c:pt>
                <c:pt idx="6">
                  <c:v>13259</c:v>
                </c:pt>
                <c:pt idx="7">
                  <c:v>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10-41A0-A4E0-A71A528EBD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Downstair</c:v>
                </c:pt>
                <c:pt idx="1">
                  <c:v>Upstair</c:v>
                </c:pt>
                <c:pt idx="2">
                  <c:v>Running</c:v>
                </c:pt>
                <c:pt idx="3">
                  <c:v>Sit down</c:v>
                </c:pt>
                <c:pt idx="4">
                  <c:v>Stand up</c:v>
                </c:pt>
                <c:pt idx="5">
                  <c:v>Walking</c:v>
                </c:pt>
                <c:pt idx="6">
                  <c:v>Lying</c:v>
                </c:pt>
                <c:pt idx="7">
                  <c:v>Fall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5155</c:v>
                </c:pt>
                <c:pt idx="1">
                  <c:v>6212</c:v>
                </c:pt>
                <c:pt idx="2">
                  <c:v>6631</c:v>
                </c:pt>
                <c:pt idx="3">
                  <c:v>7022</c:v>
                </c:pt>
                <c:pt idx="4">
                  <c:v>7085</c:v>
                </c:pt>
                <c:pt idx="5">
                  <c:v>7551</c:v>
                </c:pt>
                <c:pt idx="6">
                  <c:v>6639</c:v>
                </c:pt>
                <c:pt idx="7">
                  <c:v>1670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10-41A0-A4E0-A71A528EB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6190912"/>
        <c:axId val="1366191328"/>
      </c:barChart>
      <c:catAx>
        <c:axId val="136619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191328"/>
        <c:crosses val="autoZero"/>
        <c:auto val="1"/>
        <c:lblAlgn val="ctr"/>
        <c:lblOffset val="100"/>
        <c:noMultiLvlLbl val="0"/>
      </c:catAx>
      <c:valAx>
        <c:axId val="136619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19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883D3-836C-44D3-A190-C4F31279984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921FA-B471-4EB9-BDCC-1B5DF1B60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3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20.39.188.27:3010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20.39.188.27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921FA-B471-4EB9-BDCC-1B5DF1B607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9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7898894" h="10515600">
                <a:moveTo>
                  <a:pt x="0" y="0"/>
                </a:moveTo>
                <a:lnTo>
                  <a:pt x="17898894" y="0"/>
                </a:lnTo>
                <a:lnTo>
                  <a:pt x="17898894" y="10515600"/>
                </a:lnTo>
                <a:lnTo>
                  <a:pt x="0" y="105156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89000"/>
            </a:blip>
            <a:srcRect/>
            <a:stretch>
              <a:fillRect b="-3718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575931" y="4981575"/>
            <a:ext cx="70662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22376" y="1652927"/>
            <a:ext cx="8321434" cy="255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5"/>
              </a:lnSpc>
            </a:pPr>
            <a:r>
              <a:rPr lang="en-US" sz="7325" dirty="0" err="1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생체신호</a:t>
            </a:r>
            <a:r>
              <a:rPr lang="en-US" sz="7325" dirty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7325" dirty="0" err="1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기반</a:t>
            </a:r>
            <a:r>
              <a:rPr lang="en-US" sz="7325" dirty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7325" dirty="0" err="1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응급</a:t>
            </a:r>
            <a:r>
              <a:rPr lang="en-US" sz="7325" dirty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</a:p>
          <a:p>
            <a:pPr algn="l">
              <a:lnSpc>
                <a:spcPts val="10255"/>
              </a:lnSpc>
              <a:spcBef>
                <a:spcPct val="0"/>
              </a:spcBef>
            </a:pPr>
            <a:r>
              <a:rPr lang="en-US" sz="7325" dirty="0" err="1">
                <a:solidFill>
                  <a:srgbClr val="34343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자동화</a:t>
            </a:r>
            <a:r>
              <a:rPr lang="en-US" sz="7325" dirty="0">
                <a:solidFill>
                  <a:srgbClr val="34343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7325" dirty="0" err="1">
                <a:solidFill>
                  <a:srgbClr val="34343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솔루션</a:t>
            </a:r>
            <a:endParaRPr lang="en-US" sz="7325" dirty="0">
              <a:solidFill>
                <a:srgbClr val="34343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65028" y="5191125"/>
            <a:ext cx="5897910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4343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1조   김언태 조린 김성호 김성경 손우영</a:t>
            </a:r>
          </a:p>
        </p:txBody>
      </p:sp>
      <p:sp>
        <p:nvSpPr>
          <p:cNvPr id="6" name="AutoShape 6"/>
          <p:cNvSpPr/>
          <p:nvPr/>
        </p:nvSpPr>
        <p:spPr>
          <a:xfrm>
            <a:off x="575931" y="5962095"/>
            <a:ext cx="70662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3938" y="1181100"/>
            <a:ext cx="2743200" cy="144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ko-KR" altLang="en-US" sz="48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데이터</a:t>
            </a:r>
            <a:endParaRPr lang="en-US" sz="4800" spc="-12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3938" y="2743200"/>
            <a:ext cx="713466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생체신호 데이터 </a:t>
            </a:r>
            <a:endParaRPr lang="en-US" altLang="ko-KR" sz="2199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대상자의 </a:t>
            </a:r>
            <a:r>
              <a:rPr lang="ko-KR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댁내에 설치된 </a:t>
            </a:r>
            <a:r>
              <a:rPr lang="en-US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SME20SD, MVPC10, Vital Ring </a:t>
            </a:r>
            <a:r>
              <a:rPr lang="ko-KR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장비에서 실시간 센서 및 이미지 데이터 수집</a:t>
            </a: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  <p:sp>
        <p:nvSpPr>
          <p:cNvPr id="14" name="AutoShape 14"/>
          <p:cNvSpPr/>
          <p:nvPr/>
        </p:nvSpPr>
        <p:spPr>
          <a:xfrm rot="-5400000">
            <a:off x="2781300" y="5143500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그림 19"/>
          <p:cNvPicPr/>
          <p:nvPr/>
        </p:nvPicPr>
        <p:blipFill rotWithShape="1">
          <a:blip r:embed="rId2"/>
          <a:srcRect l="15131" b="424"/>
          <a:stretch/>
        </p:blipFill>
        <p:spPr>
          <a:xfrm>
            <a:off x="9462869" y="495300"/>
            <a:ext cx="7162800" cy="3886200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1745"/>
              </p:ext>
            </p:extLst>
          </p:nvPr>
        </p:nvGraphicFramePr>
        <p:xfrm>
          <a:off x="8610600" y="4512667"/>
          <a:ext cx="9067800" cy="5760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3560">
                  <a:extLst>
                    <a:ext uri="{9D8B030D-6E8A-4147-A177-3AD203B41FA5}">
                      <a16:colId xmlns:a16="http://schemas.microsoft.com/office/drawing/2014/main" val="1810455507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750533379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501667207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688195520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3312207576"/>
                    </a:ext>
                  </a:extLst>
                </a:gridCol>
              </a:tblGrid>
              <a:tr h="45027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Rank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Feature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TabNet</a:t>
                      </a: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Importance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LightGBM</a:t>
                      </a: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Importance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XGBoost</a:t>
                      </a: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 Importance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555384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1️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SleepPhase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0.4109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574424.52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2630.28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08176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2️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SleepScore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0.1118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320222.15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2383.29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39864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SkinTemperature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0.0712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186371.53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418.72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5847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4️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HeartRate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0.0719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60790.59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220.40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8497562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5️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BreathRate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0.2178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35573.44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163.18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1046520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6️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WalkingSteps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0.0151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7636.97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345.53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290671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7️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CaloricExpenditure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0.0405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3266.46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558.99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02417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8️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StressIndex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0.0000048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742.44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70.24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8508086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9️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ActivityIntensity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0.0603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358.22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4.37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60882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10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SPO2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-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17.64</a:t>
                      </a:r>
                      <a:endParaRPr lang="ko-KR" sz="20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3.88</a:t>
                      </a:r>
                      <a:endParaRPr lang="ko-KR" sz="20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3233485"/>
                  </a:ext>
                </a:extLst>
              </a:tr>
            </a:tbl>
          </a:graphicData>
        </a:graphic>
      </p:graphicFrame>
      <p:sp>
        <p:nvSpPr>
          <p:cNvPr id="27" name="TextBox 3"/>
          <p:cNvSpPr txBox="1"/>
          <p:nvPr/>
        </p:nvSpPr>
        <p:spPr>
          <a:xfrm>
            <a:off x="623669" y="3772278"/>
            <a:ext cx="6172200" cy="144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ko-KR" altLang="en-US" sz="48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응급 분류 데이터 중요도</a:t>
            </a:r>
            <a:endParaRPr lang="en-US" sz="4800" spc="-12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713938" y="5741363"/>
            <a:ext cx="7134662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수면 단계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수면 점수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</a:t>
            </a:r>
            <a:r>
              <a:rPr lang="ko-KR" altLang="en-US" sz="2199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심박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수 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피부 온도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호흡 수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대체로 모든 모델에서 높은 중요도를 차지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활동 량</a:t>
            </a:r>
            <a:endParaRPr lang="en-US" altLang="ko-KR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낮은 중요도를 갖지만 </a:t>
            </a:r>
            <a:r>
              <a:rPr lang="en-US" altLang="ko-KR" sz="2200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anova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test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결과 유의미한 값을 갖는다는 결과가 나와 제거 하지 않음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ts val="3079"/>
              </a:lnSpc>
            </a:pPr>
            <a:endParaRPr lang="en-US" altLang="ko-KR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산소 포화 농도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ts val="3079"/>
              </a:lnSpc>
            </a:pPr>
            <a:r>
              <a:rPr 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-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제일 낮은 중요도를 갖지만 다중 레이블 분류에서 중요한 피처로 쓰이기에 제거하지 않음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.</a:t>
            </a: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ko-KR" altLang="en-US" sz="3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모델 소개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32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모델아키텍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44923"/>
            <a:ext cx="15011400" cy="731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ko-KR" altLang="en-US" sz="3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모델 소개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58710" y="647700"/>
            <a:ext cx="4944427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ko-KR" altLang="en-US" sz="48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모델</a:t>
            </a:r>
            <a:r>
              <a:rPr lang="ko-KR" altLang="en-US" sz="44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 </a:t>
            </a:r>
            <a:r>
              <a:rPr lang="ko-KR" altLang="en-US" sz="48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아키텍처</a:t>
            </a:r>
            <a:endParaRPr lang="en-US" sz="4400" spc="-12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</p:spTree>
    <p:extLst>
      <p:ext uri="{BB962C8B-B14F-4D97-AF65-F5344CB8AC3E}">
        <p14:creationId xmlns:p14="http://schemas.microsoft.com/office/powerpoint/2010/main" val="25597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190230"/>
              </p:ext>
            </p:extLst>
          </p:nvPr>
        </p:nvGraphicFramePr>
        <p:xfrm>
          <a:off x="1278747" y="6286499"/>
          <a:ext cx="14858720" cy="3657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1744">
                  <a:extLst>
                    <a:ext uri="{9D8B030D-6E8A-4147-A177-3AD203B41FA5}">
                      <a16:colId xmlns:a16="http://schemas.microsoft.com/office/drawing/2014/main" val="2027017785"/>
                    </a:ext>
                  </a:extLst>
                </a:gridCol>
                <a:gridCol w="2971744">
                  <a:extLst>
                    <a:ext uri="{9D8B030D-6E8A-4147-A177-3AD203B41FA5}">
                      <a16:colId xmlns:a16="http://schemas.microsoft.com/office/drawing/2014/main" val="3261734283"/>
                    </a:ext>
                  </a:extLst>
                </a:gridCol>
                <a:gridCol w="2971744">
                  <a:extLst>
                    <a:ext uri="{9D8B030D-6E8A-4147-A177-3AD203B41FA5}">
                      <a16:colId xmlns:a16="http://schemas.microsoft.com/office/drawing/2014/main" val="4008206777"/>
                    </a:ext>
                  </a:extLst>
                </a:gridCol>
                <a:gridCol w="2971744">
                  <a:extLst>
                    <a:ext uri="{9D8B030D-6E8A-4147-A177-3AD203B41FA5}">
                      <a16:colId xmlns:a16="http://schemas.microsoft.com/office/drawing/2014/main" val="382853524"/>
                    </a:ext>
                  </a:extLst>
                </a:gridCol>
                <a:gridCol w="2971744">
                  <a:extLst>
                    <a:ext uri="{9D8B030D-6E8A-4147-A177-3AD203B41FA5}">
                      <a16:colId xmlns:a16="http://schemas.microsoft.com/office/drawing/2014/main" val="3449139396"/>
                    </a:ext>
                  </a:extLst>
                </a:gridCol>
              </a:tblGrid>
              <a:tr h="7967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모델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Hamming Loss ↓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Micro F1 ↑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Macro F1 ↑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Jaccard Score ↑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4458830"/>
                  </a:ext>
                </a:extLst>
              </a:tr>
              <a:tr h="71521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MLP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0.0356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0.9444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0.9074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0.9312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3351722"/>
                  </a:ext>
                </a:extLst>
              </a:tr>
              <a:tr h="71521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TabNet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0.0156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0.9761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0.9569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0.9709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393843"/>
                  </a:ext>
                </a:extLst>
              </a:tr>
              <a:tr h="71521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LightGBM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0.0063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0.9902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0.9776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0.9880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123909"/>
                  </a:ext>
                </a:extLst>
              </a:tr>
              <a:tr h="71521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XGBoost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</a:t>
                      </a: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.0051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0.9921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0.9744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0.9907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1167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02267" y="5498668"/>
            <a:ext cx="291253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2.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다중 라벨 분류 </a:t>
            </a: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(Multi-Label Classification)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4B6587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42962"/>
              </p:ext>
            </p:extLst>
          </p:nvPr>
        </p:nvGraphicFramePr>
        <p:xfrm>
          <a:off x="1202267" y="2394386"/>
          <a:ext cx="11963400" cy="2839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0850">
                  <a:extLst>
                    <a:ext uri="{9D8B030D-6E8A-4147-A177-3AD203B41FA5}">
                      <a16:colId xmlns:a16="http://schemas.microsoft.com/office/drawing/2014/main" val="1624093974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3846150790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4278205561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233689508"/>
                    </a:ext>
                  </a:extLst>
                </a:gridCol>
              </a:tblGrid>
              <a:tr h="5679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모델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AUROC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Log Loss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Accuracy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421210"/>
                  </a:ext>
                </a:extLst>
              </a:tr>
              <a:tr h="567934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MLP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0.9965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0.0688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0.9760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5127803"/>
                  </a:ext>
                </a:extLst>
              </a:tr>
              <a:tr h="567934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TabNet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0.9988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0.0173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0.9964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6127198"/>
                  </a:ext>
                </a:extLst>
              </a:tr>
              <a:tr h="567934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LightGBM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0.9998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0.1807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0.9992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651739"/>
                  </a:ext>
                </a:extLst>
              </a:tr>
              <a:tr h="567934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XGBoost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0.9999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0.3641</a:t>
                      </a:r>
                      <a:endParaRPr lang="ko-KR" sz="2400" kern="10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0.9998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553814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02267" y="1731787"/>
            <a:ext cx="74622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1.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다중 클래스 분류 </a:t>
            </a: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4B6587"/>
                </a:solidFill>
                <a:effectLst/>
                <a:latin typeface="210 디딤고딕" panose="020B0600000101010101" charset="-127"/>
                <a:ea typeface="210 디딤고딕" panose="020B0600000101010101" charset="-127"/>
                <a:cs typeface="굴림" panose="020B0600000101010101" pitchFamily="50" charset="-127"/>
              </a:rPr>
              <a:t>(Multi-Class Classification)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4B6587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9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ko-KR" altLang="en-US" sz="3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모델 결과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02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899" y="2285142"/>
            <a:ext cx="7134662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IMU</a:t>
            </a:r>
            <a:r>
              <a:rPr lang="ko-KR" altLang="en-US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데이터 </a:t>
            </a:r>
            <a:endParaRPr lang="en-US" altLang="ko-KR" sz="2199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HIFD, </a:t>
            </a:r>
            <a:r>
              <a:rPr lang="en-US" altLang="ko-KR" sz="2199" dirty="0" err="1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FallAllD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HHAR, </a:t>
            </a:r>
            <a:r>
              <a:rPr lang="en-US" altLang="ko-KR" sz="2199" dirty="0" err="1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RealWorld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PAMAP2, </a:t>
            </a:r>
            <a:r>
              <a:rPr lang="en-US" altLang="ko-KR" sz="2199" dirty="0" err="1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MotionSense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, UCI</a:t>
            </a:r>
          </a:p>
          <a:p>
            <a:pPr>
              <a:lnSpc>
                <a:spcPts val="3079"/>
              </a:lnSpc>
            </a:pP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Accelerometer(</a:t>
            </a:r>
            <a:r>
              <a:rPr lang="ko-KR" altLang="en-US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가속도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), Gyroscope(</a:t>
            </a:r>
            <a:r>
              <a:rPr lang="ko-KR" altLang="en-US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각속도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)</a:t>
            </a:r>
            <a:r>
              <a:rPr lang="ko-KR" altLang="en-US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를 사용</a:t>
            </a:r>
            <a:endParaRPr lang="en-US" altLang="ko-KR" sz="2199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  <p:sp>
        <p:nvSpPr>
          <p:cNvPr id="14" name="AutoShape 14"/>
          <p:cNvSpPr/>
          <p:nvPr/>
        </p:nvSpPr>
        <p:spPr>
          <a:xfrm rot="-5400000">
            <a:off x="2165974" y="5143500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7"/>
          <p:cNvSpPr txBox="1"/>
          <p:nvPr/>
        </p:nvSpPr>
        <p:spPr>
          <a:xfrm>
            <a:off x="152400" y="4560263"/>
            <a:ext cx="7134662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Split data</a:t>
            </a:r>
            <a:endParaRPr lang="ko-KR" altLang="en-US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Train : test : </a:t>
            </a:r>
            <a:r>
              <a:rPr lang="en-US" altLang="ko-KR" sz="2200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val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= 7(336165):2(95877):1(47965)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Class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별 데이터 수</a:t>
            </a:r>
            <a:endParaRPr lang="en-US" altLang="ko-KR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Downstair</a:t>
            </a: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: 51658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Upstair</a:t>
            </a: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: 62034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Running : 66349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Sit down : 70376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Stand up : 70877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Walking : 75533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Lying : 66427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Fall : 16753 &lt;- 2</a:t>
            </a:r>
            <a:r>
              <a:rPr lang="ko-KR" altLang="en-US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개의 데이터셋에서만 얻을 수 있어서 수가 적음</a:t>
            </a:r>
            <a:endParaRPr lang="en-US" altLang="ko-KR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800100" lvl="1" indent="-342900">
              <a:lnSpc>
                <a:spcPts val="3079"/>
              </a:lnSpc>
              <a:buFontTx/>
              <a:buChar char="-"/>
            </a:pPr>
            <a:r>
              <a:rPr lang="en-US" altLang="ko-KR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-&gt; class weight, label smoothing</a:t>
            </a:r>
            <a:r>
              <a:rPr lang="ko-KR" altLang="en-US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을 통해 학습 진행</a:t>
            </a:r>
            <a:endParaRPr lang="en-US" altLang="ko-KR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aphicFrame>
        <p:nvGraphicFramePr>
          <p:cNvPr id="10" name="차트 9"/>
          <p:cNvGraphicFramePr/>
          <p:nvPr/>
        </p:nvGraphicFramePr>
        <p:xfrm>
          <a:off x="7924800" y="2019300"/>
          <a:ext cx="9610165" cy="716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463192" y="1240165"/>
            <a:ext cx="4972280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endParaRPr lang="en-US" altLang="ko-KR" sz="4000" dirty="0" smtClean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ko-KR" altLang="en-US" sz="3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모델 소개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10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4338" y="1852597"/>
            <a:ext cx="7134662" cy="77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MobileViTv3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를 센서 데이터</a:t>
            </a:r>
            <a:r>
              <a:rPr lang="ko-KR" altLang="en-US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에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적용시키기 위해 변형함</a:t>
            </a:r>
            <a:endParaRPr lang="en-US" altLang="ko-KR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endParaRPr lang="en-US" altLang="ko-KR" sz="2199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52400" y="2604993"/>
            <a:ext cx="7134662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Time Series Sensor data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적용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2D Layer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1D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로 변경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Transformer block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전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후의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unfolding, folding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삭제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Input 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conv</a:t>
            </a:r>
            <a:r>
              <a:rPr lang="en-US" altLang="ko-KR" sz="2199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.</a:t>
            </a:r>
            <a:r>
              <a:rPr lang="en-US" altLang="ko-KR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</a:t>
            </a: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변경</a:t>
            </a:r>
            <a:endParaRPr lang="en-US" altLang="ko-KR" sz="2199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Point-wise(1x1)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conv</a:t>
            </a:r>
            <a:r>
              <a:rPr lang="en-US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-&gt; Depth-wise(3x3)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conv.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ts val="3079"/>
              </a:lnSpc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Fusion block </a:t>
            </a:r>
            <a:endParaRPr lang="en-US" altLang="ko-KR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Input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대신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local representation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을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global representation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과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fuse</a:t>
            </a:r>
          </a:p>
          <a:p>
            <a:pPr>
              <a:lnSpc>
                <a:spcPts val="3079"/>
              </a:lnSpc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Residual connection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추가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52400" y="6864123"/>
            <a:ext cx="7134662" cy="316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199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학습 환경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100 epoch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Adam optimizer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Cross-entropy loss with 0.1 label smoothing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Learning rate : ~ 10epoch : 0.0001 to 0.001(warmup),</a:t>
            </a:r>
          </a:p>
          <a:p>
            <a:pPr>
              <a:lnSpc>
                <a:spcPts val="3079"/>
              </a:lnSpc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	11epoch~ : 0.001 to 0.0001 cosine scheduler</a:t>
            </a:r>
            <a:endParaRPr lang="en-US" altLang="ko-KR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No additional data augmentation</a:t>
            </a:r>
          </a:p>
          <a:p>
            <a:pPr marL="342900" indent="-342900">
              <a:lnSpc>
                <a:spcPts val="3079"/>
              </a:lnSpc>
              <a:buFontTx/>
              <a:buChar char="-"/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Batch size = 512</a:t>
            </a:r>
          </a:p>
        </p:txBody>
      </p:sp>
      <p:pic>
        <p:nvPicPr>
          <p:cNvPr id="8" name="그림 7" descr="MobileHAR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952500"/>
            <a:ext cx="94488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캡처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256654"/>
            <a:ext cx="5229225" cy="52149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12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63192" y="495300"/>
            <a:ext cx="497228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ko-KR" altLang="en-US" sz="3000" dirty="0" smtClean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모델 소개</a:t>
            </a:r>
            <a:endParaRPr lang="en-US" altLang="ko-KR" sz="3000" dirty="0" smtClean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91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39208"/>
              </p:ext>
            </p:extLst>
          </p:nvPr>
        </p:nvGraphicFramePr>
        <p:xfrm>
          <a:off x="152400" y="2102608"/>
          <a:ext cx="17526000" cy="2625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1624093974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384615079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427820556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33689508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375346288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18001042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309661436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638780113"/>
                    </a:ext>
                  </a:extLst>
                </a:gridCol>
              </a:tblGrid>
              <a:tr h="5997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2400" kern="0" dirty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모델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err="1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FallAllD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UCI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HHAR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err="1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MotionSense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err="1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RealWorld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PAMAP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HIFD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421210"/>
                  </a:ext>
                </a:extLst>
              </a:tr>
              <a:tr h="599769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</a:rPr>
                        <a:t>HART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49.46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90.21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57.42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97.16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37.56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80.51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99.6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5127803"/>
                  </a:ext>
                </a:extLst>
              </a:tr>
              <a:tr h="599769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err="1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MobileHART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53.05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91.97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59.38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97.97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40.39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81.23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99.8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6127198"/>
                  </a:ext>
                </a:extLst>
              </a:tr>
              <a:tr h="826575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+mn-cs"/>
                        </a:rPr>
                        <a:t>MobileHARTv3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51.88</a:t>
                      </a:r>
                      <a:endParaRPr lang="ko-KR" sz="2400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92.74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61.26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98.46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46.39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81.79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400" b="1" kern="100" dirty="0" smtClean="0">
                          <a:effectLst/>
                          <a:latin typeface="Source Han Sans KR Normal" panose="020B0600000101010101" charset="-127"/>
                          <a:ea typeface="Source Han Sans KR Normal" panose="020B0600000101010101" charset="-127"/>
                          <a:cs typeface="Times New Roman" panose="02020603050405020304" pitchFamily="18" charset="0"/>
                        </a:rPr>
                        <a:t>99.8</a:t>
                      </a:r>
                      <a:endParaRPr lang="ko-KR" sz="2400" b="1" kern="100" dirty="0">
                        <a:effectLst/>
                        <a:latin typeface="Source Han Sans KR Normal" panose="020B0600000101010101" charset="-127"/>
                        <a:ea typeface="Source Han Sans KR Normal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651739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79388"/>
            <a:ext cx="15055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F1 score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4B6587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894" y="5363201"/>
            <a:ext cx="29754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b="1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rPr>
              <a:t>Confusion matrix</a:t>
            </a:r>
            <a:endParaRPr kumimoji="0" lang="en-US" altLang="ko-KR" sz="2800" b="0" i="0" u="none" strike="noStrike" cap="none" normalizeH="0" baseline="0" dirty="0" smtClean="0">
              <a:ln>
                <a:noFill/>
              </a:ln>
              <a:solidFill>
                <a:srgbClr val="4B6587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sp>
        <p:nvSpPr>
          <p:cNvPr id="11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210 디딤고딕 Bold"/>
              <a:sym typeface="210 디딤고딕 Bold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463192" y="495300"/>
            <a:ext cx="497228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210 디딤고딕"/>
                <a:sym typeface="210 디딤고딕"/>
              </a:rPr>
              <a:t>모델 결과</a:t>
            </a:r>
            <a:endParaRPr lang="en-US" altLang="ko-KR" sz="30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210 디딤고딕"/>
              <a:sym typeface="210 디딤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420351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3867" y="4674459"/>
            <a:ext cx="6940267" cy="144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  <a:spcBef>
                <a:spcPct val="0"/>
              </a:spcBef>
            </a:pPr>
            <a:r>
              <a:rPr lang="ko-KR" altLang="en-US" sz="8387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서비스 시연</a:t>
            </a:r>
            <a:endParaRPr lang="en-US" sz="8387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049547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7124" y="4674459"/>
            <a:ext cx="6940267" cy="144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  <a:spcBef>
                <a:spcPct val="0"/>
              </a:spcBef>
            </a:pPr>
            <a:r>
              <a:rPr lang="en-US" sz="8387" dirty="0" err="1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감사합니다</a:t>
            </a:r>
            <a:endParaRPr lang="en-US" sz="8387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049547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63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24402" y="3037658"/>
            <a:ext cx="5945326" cy="546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sz="3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r>
              <a:rPr lang="en-US" sz="3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역할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아키텍처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주요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기능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머신러닝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위험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예측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결과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</a:t>
            </a:r>
            <a:r>
              <a:rPr lang="en-US" sz="3000" u="none" strike="noStrike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u="none" strike="noStrike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시연</a:t>
            </a:r>
            <a:endParaRPr lang="en-US" sz="3000" u="none" strike="noStrike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61591" y="3037658"/>
            <a:ext cx="616605" cy="546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05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06</a:t>
            </a:r>
          </a:p>
          <a:p>
            <a:pPr algn="l">
              <a:lnSpc>
                <a:spcPts val="6270"/>
              </a:lnSpc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7706" y="1701982"/>
            <a:ext cx="497228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5973609" y="2777454"/>
            <a:ext cx="6200473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820400" y="3467100"/>
            <a:ext cx="0" cy="411480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249400" y="3467100"/>
            <a:ext cx="0" cy="411480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679264" y="4604202"/>
            <a:ext cx="169094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손우영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 소개 및 역할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96932" y="4604202"/>
            <a:ext cx="178784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김성경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18724" y="4603298"/>
            <a:ext cx="164807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조린</a:t>
            </a:r>
          </a:p>
        </p:txBody>
      </p:sp>
      <p:sp>
        <p:nvSpPr>
          <p:cNvPr id="12" name="TextBox 12"/>
          <p:cNvSpPr txBox="1"/>
          <p:nvPr/>
        </p:nvSpPr>
        <p:spPr>
          <a:xfrm rot="-60000">
            <a:off x="10997719" y="6065131"/>
            <a:ext cx="305403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Django, API 개발, DB 설계,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배포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40241" y="6065154"/>
            <a:ext cx="290122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React, UI/UX 디자인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17155" y="4603298"/>
            <a:ext cx="164807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김성호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0063" y="6065154"/>
            <a:ext cx="290225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머신러닝 개발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모델 학습 및 평가, 데이터 전처리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4627" y="4603298"/>
            <a:ext cx="164807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김언태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600" y="6065154"/>
            <a:ext cx="287612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매니징,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클라우드 인프라 관리,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리서치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467600" y="3467100"/>
            <a:ext cx="0" cy="411480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3962400" y="3467100"/>
            <a:ext cx="0" cy="411480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7696200" y="6090554"/>
            <a:ext cx="289312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머신러닝 개발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모델 학습 및 평가, 데이터 전처리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600" y="3832225"/>
            <a:ext cx="28761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03128" y="3832225"/>
            <a:ext cx="28761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Modeling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04697" y="3832225"/>
            <a:ext cx="28761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Modeling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86672" y="3832225"/>
            <a:ext cx="28761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Backend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52788" y="3832225"/>
            <a:ext cx="28761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Frontend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0844" y="1640682"/>
            <a:ext cx="6337670" cy="175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spc="-120" dirty="0" err="1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문제점</a:t>
            </a:r>
            <a:endParaRPr lang="en-US" sz="12000" spc="-120" dirty="0">
              <a:solidFill>
                <a:schemeClr val="accent1">
                  <a:lumMod val="75000"/>
                </a:schemeClr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101012" y="373542"/>
            <a:ext cx="9350294" cy="3153735"/>
            <a:chOff x="0" y="0"/>
            <a:chExt cx="9512883" cy="420497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951288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고령자 응급 상황의 </a:t>
              </a:r>
              <a:r>
                <a:rPr lang="ko-KR" altLang="en-US" sz="3200" spc="-32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골든타임</a:t>
              </a: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 확보 문제</a:t>
              </a:r>
              <a:r>
                <a:rPr lang="en-US" sz="3200" spc="-32" dirty="0" smtClean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.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24622"/>
              <a:ext cx="9512883" cy="3180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독거 고령자의 경우 갑작스러운 응급 상황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심장마비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뇌졸중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낙상 등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)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발생 시 즉각적인 도움 요청이 불가능합니다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응급 상황 발생 후 </a:t>
              </a:r>
              <a:r>
                <a:rPr lang="ko-KR" altLang="en-US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골든타임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(4-6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시간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)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내 대응이 이루어지지 않아 심각한 후유증 및 사망률이 증가하고 있습니다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전통적인 응급 호출 기기는 사용자가 의식이 있을 때만 작동하는 한계가 있습니다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9506" y="3911302"/>
            <a:ext cx="9350294" cy="3282830"/>
            <a:chOff x="0" y="0"/>
            <a:chExt cx="9512883" cy="437710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512883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만성질환 </a:t>
              </a:r>
              <a:r>
                <a:rPr lang="ko-KR" altLang="en-US" sz="3200" spc="-32" dirty="0" smtClean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관리의 </a:t>
              </a: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연속성 부재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96749"/>
              <a:ext cx="9512883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바쁜 현대 생활 속에서 혈압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심박수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혈당 등 주요 건강 지표의 지속적 관리가 어렵습니다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</a:p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건강이상 징후가 감지되어도 즉각적인 알림이나 대응 방안이 제공되지 않아 초기 대응 기회를 놓치게 됩니다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</a:p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일상 속 스트레스나 수면 패턴 변화와 같은 건강 영향 요소를 종합적으로 모니터링하는 시스템이 부족합니다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sz="2199" u="none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 rot="-5400000">
            <a:off x="1790700" y="5138737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8"/>
          <p:cNvGrpSpPr/>
          <p:nvPr/>
        </p:nvGrpSpPr>
        <p:grpSpPr>
          <a:xfrm>
            <a:off x="8099506" y="7450600"/>
            <a:ext cx="9350294" cy="2487741"/>
            <a:chOff x="0" y="0"/>
            <a:chExt cx="9512883" cy="3316987"/>
          </a:xfrm>
        </p:grpSpPr>
        <p:sp>
          <p:nvSpPr>
            <p:cNvPr id="17" name="TextBox 9"/>
            <p:cNvSpPr txBox="1"/>
            <p:nvPr/>
          </p:nvSpPr>
          <p:spPr>
            <a:xfrm>
              <a:off x="0" y="0"/>
              <a:ext cx="9512883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보호자와 환자 간 정보 </a:t>
              </a:r>
              <a:r>
                <a:rPr lang="ko-KR" altLang="en-US" sz="3200" spc="-32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비대칭성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0" y="1196749"/>
              <a:ext cx="9512883" cy="212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보호자가 물리적으로 떨어져 있을 때 가족의 건강 상태를 실시간으로 확인할 방법이 제한적입니다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</a:p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고령 부모님의 건강 이상 징후를 조기에 감지하여 예방적 조치를 취할 수 있는 시스템이 부족합니다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sz="2199" u="none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grpSp>
        <p:nvGrpSpPr>
          <p:cNvPr id="13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5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21" name="TextBox 6"/>
          <p:cNvSpPr txBox="1"/>
          <p:nvPr/>
        </p:nvSpPr>
        <p:spPr>
          <a:xfrm>
            <a:off x="1463192" y="495300"/>
            <a:ext cx="2804008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3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826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1640681"/>
            <a:ext cx="10962066" cy="175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spc="-120" dirty="0" err="1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솔루션</a:t>
            </a:r>
            <a:endParaRPr lang="en-US" sz="12000" spc="-120" dirty="0">
              <a:solidFill>
                <a:schemeClr val="accent1">
                  <a:lumMod val="75000"/>
                </a:schemeClr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14671" y="4558118"/>
            <a:ext cx="4296592" cy="3312456"/>
            <a:chOff x="0" y="0"/>
            <a:chExt cx="5728789" cy="44166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176" cy="646817"/>
            </a:xfrm>
            <a:custGeom>
              <a:avLst/>
              <a:gdLst/>
              <a:ahLst/>
              <a:cxnLst/>
              <a:rect l="l" t="t" r="r" b="b"/>
              <a:pathLst>
                <a:path w="629176" h="646817">
                  <a:moveTo>
                    <a:pt x="0" y="0"/>
                  </a:moveTo>
                  <a:lnTo>
                    <a:pt x="629176" y="0"/>
                  </a:lnTo>
                  <a:lnTo>
                    <a:pt x="629176" y="646817"/>
                  </a:lnTo>
                  <a:lnTo>
                    <a:pt x="0" y="64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317466"/>
              <a:ext cx="5728789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altLang="ko-KR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AI </a:t>
              </a: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기반 실시간 모니터링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6369"/>
              <a:ext cx="5728789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 err="1" smtClean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심박수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호흡률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혈중 산소 포화도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피부 온도 등의 생체 데이터를 지속적으로 분석하여 이상 징후를 자동 감지합니다</a:t>
              </a:r>
              <a:r>
                <a:rPr lang="en-US" altLang="ko-KR" sz="2199" dirty="0" smtClean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altLang="ko-KR" sz="2199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55884" y="5546218"/>
            <a:ext cx="5178916" cy="3119445"/>
            <a:chOff x="0" y="1317466"/>
            <a:chExt cx="6161390" cy="415926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317466"/>
              <a:ext cx="6161390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개인 맞춤형 건강 관리 시스템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96369"/>
              <a:ext cx="5728789" cy="3180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사용자의 나이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기저질환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평소 생체 리듬을 분석하여 개인화된 경고 기준을 적용합니다</a:t>
              </a:r>
              <a:r>
                <a:rPr lang="en-US" altLang="ko-KR" sz="2199" dirty="0" smtClean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sz="2199" u="none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운동 중 과도한 </a:t>
              </a:r>
              <a:r>
                <a:rPr lang="ko-KR" altLang="en-US" sz="2199" dirty="0" err="1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심박수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 상승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, </a:t>
              </a: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수면 중 불규칙한 호흡 등을 감지하여 사전 대응 방안을 안내합니다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sz="2199" u="none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15800" y="4457700"/>
            <a:ext cx="5943600" cy="2617782"/>
            <a:chOff x="0" y="0"/>
            <a:chExt cx="6017044" cy="34903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5538" cy="780706"/>
            </a:xfrm>
            <a:custGeom>
              <a:avLst/>
              <a:gdLst/>
              <a:ahLst/>
              <a:cxnLst/>
              <a:rect l="l" t="t" r="r" b="b"/>
              <a:pathLst>
                <a:path w="695538" h="780706">
                  <a:moveTo>
                    <a:pt x="0" y="0"/>
                  </a:moveTo>
                  <a:lnTo>
                    <a:pt x="695538" y="0"/>
                  </a:lnTo>
                  <a:lnTo>
                    <a:pt x="695538" y="780706"/>
                  </a:lnTo>
                  <a:lnTo>
                    <a:pt x="0" y="7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1451356"/>
              <a:ext cx="6017044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spc="-32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Iropke Batang"/>
                  <a:sym typeface="Iropke Batang"/>
                </a:rPr>
                <a:t>원격 보호자 모니터링 및 지원 체계</a:t>
              </a:r>
              <a:endParaRPr lang="en-US" sz="3200" spc="-32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430258"/>
              <a:ext cx="5728789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07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보호자가 모바일 앱을 통해 가족의 건강 상태를 언제 어디서나 확인할 수 있습니다</a:t>
              </a:r>
              <a:r>
                <a:rPr lang="en-US" altLang="ko-KR" sz="2199" dirty="0">
                  <a:solidFill>
                    <a:schemeClr val="accent1">
                      <a:lumMod val="75000"/>
                    </a:schemeClr>
                  </a:solidFill>
                  <a:latin typeface="210 디딤고딕" panose="020B0600000101010101" charset="-127"/>
                  <a:ea typeface="210 디딤고딕" panose="020B0600000101010101" charset="-127"/>
                  <a:cs typeface="Source Han Sans KR Normal"/>
                  <a:sym typeface="Source Han Sans KR Normal"/>
                </a:rPr>
                <a:t>.</a:t>
              </a:r>
              <a:endParaRPr lang="en-US" sz="2199" u="none" dirty="0">
                <a:solidFill>
                  <a:schemeClr val="accent1">
                    <a:lumMod val="7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0" y="4152900"/>
            <a:ext cx="18288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84" y="4558118"/>
            <a:ext cx="486000" cy="486000"/>
          </a:xfrm>
          <a:prstGeom prst="rect">
            <a:avLst/>
          </a:prstGeom>
        </p:spPr>
      </p:pic>
      <p:grpSp>
        <p:nvGrpSpPr>
          <p:cNvPr id="18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5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23" name="TextBox 6"/>
          <p:cNvSpPr txBox="1"/>
          <p:nvPr/>
        </p:nvSpPr>
        <p:spPr>
          <a:xfrm>
            <a:off x="1463192" y="495300"/>
            <a:ext cx="2804008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3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32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아키텍처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92" y="1600200"/>
            <a:ext cx="16008425" cy="7617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5117" y="1866900"/>
            <a:ext cx="299884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Frontend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9833" y="1866900"/>
            <a:ext cx="401872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Backend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소개</a:t>
            </a:r>
          </a:p>
        </p:txBody>
      </p:sp>
      <p:sp>
        <p:nvSpPr>
          <p:cNvPr id="9" name="AutoShape 9"/>
          <p:cNvSpPr/>
          <p:nvPr/>
        </p:nvSpPr>
        <p:spPr>
          <a:xfrm>
            <a:off x="1463192" y="3009900"/>
            <a:ext cx="6843215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417907" y="3014663"/>
            <a:ext cx="7647914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95581" y="3270694"/>
            <a:ext cx="671082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사용자의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갱체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데이터를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실시간으로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모니터링하고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상황을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인식할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수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있도록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UI/UX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설계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2520"/>
              </a:lnSpc>
            </a:pP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63192" y="4604634"/>
            <a:ext cx="6843215" cy="453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주요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사항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대시보드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기반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UI/UX</a:t>
            </a: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ECharts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라이브러리를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활용하여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생체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신호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시각화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상황에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도달하면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방법과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119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신고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기능이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포함된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팝업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표시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통신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관리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Axios를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RESTful API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연동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반응형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UI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구성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접근성을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고려하여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명확한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색상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구분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큰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텍스트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간결한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UI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적용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인증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관리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CSRF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토큰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기반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보안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처리로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안전한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인증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회원가입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시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유효성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검사를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통해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무결성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확보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0297" y="3270694"/>
            <a:ext cx="671082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백엔드는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Django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프레임워크를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기반으로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개발되었으며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생체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수집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인증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감지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대응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등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핵심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</a:t>
            </a: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</a:t>
            </a:r>
            <a:endParaRPr lang="en-US" sz="2000" dirty="0">
              <a:solidFill>
                <a:srgbClr val="4B6587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2520"/>
              </a:lnSpc>
            </a:pPr>
            <a:r>
              <a:rPr lang="en-US" sz="2000" dirty="0">
                <a:solidFill>
                  <a:srgbClr val="4B6587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0297" y="4766559"/>
            <a:ext cx="6843215" cy="3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주요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사항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인증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MySQL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저장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최적화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비밀번호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해싱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세션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인증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방식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적용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생체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분석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감지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생체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불러와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AI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모델을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통해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분석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상황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발생시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즉각적인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대응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가능하도록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설계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상황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대응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AI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가이드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제공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OpenAI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API를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활용한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응급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대처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문구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제공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777240" lvl="2" indent="-259080" algn="just">
              <a:lnSpc>
                <a:spcPts val="2520"/>
              </a:lnSpc>
              <a:buFont typeface="Arial"/>
              <a:buChar char="⚬"/>
            </a:pP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119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신고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보호자</a:t>
            </a:r>
            <a:r>
              <a:rPr lang="en-US" sz="2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알림</a:t>
            </a:r>
            <a:endParaRPr lang="en-US" sz="2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34200" y="1333500"/>
            <a:ext cx="10851591" cy="8233816"/>
          </a:xfrm>
          <a:custGeom>
            <a:avLst/>
            <a:gdLst/>
            <a:ahLst/>
            <a:cxnLst/>
            <a:rect l="l" t="t" r="r" b="b"/>
            <a:pathLst>
              <a:path w="11897895" h="8759825">
                <a:moveTo>
                  <a:pt x="0" y="0"/>
                </a:moveTo>
                <a:lnTo>
                  <a:pt x="11897894" y="0"/>
                </a:lnTo>
                <a:lnTo>
                  <a:pt x="11897894" y="8759824"/>
                </a:lnTo>
                <a:lnTo>
                  <a:pt x="0" y="875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</p:sp>
      <p:sp>
        <p:nvSpPr>
          <p:cNvPr id="6" name="TextBox 6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소개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609600" y="1181100"/>
            <a:ext cx="4944427" cy="144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ko-KR" altLang="en-US" sz="4800" spc="-12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Iropke Batang"/>
                <a:sym typeface="Iropke Batang"/>
              </a:rPr>
              <a:t>메인 화면</a:t>
            </a:r>
            <a:endParaRPr lang="en-US" sz="4400" spc="-12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Iropke Batang"/>
              <a:sym typeface="Iropke Batang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40976" y="3106142"/>
            <a:ext cx="5988424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Echarts</a:t>
            </a:r>
            <a:r>
              <a:rPr 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라이브러리를 활용하여 사용자의 실시간 상태 변화를 시각적으로 표현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endParaRPr lang="en-US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상단의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Line Chart</a:t>
            </a:r>
            <a:r>
              <a:rPr lang="en-US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: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사용자의 상태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(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정상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주의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위험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)</a:t>
            </a:r>
          </a:p>
          <a:p>
            <a:pPr>
              <a:lnSpc>
                <a:spcPts val="3079"/>
              </a:lnSpc>
            </a:pPr>
            <a:endParaRPr lang="en-US" altLang="ko-KR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하단의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Horizontal Bar Chart</a:t>
            </a:r>
            <a:r>
              <a:rPr lang="en-US" altLang="ko-KR" sz="2200" dirty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: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사용자의 자세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(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걷기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앉기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일어서기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넘어짐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내려가기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올라가기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달리기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/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눕기 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)</a:t>
            </a:r>
          </a:p>
          <a:p>
            <a:pPr>
              <a:lnSpc>
                <a:spcPts val="3079"/>
              </a:lnSpc>
            </a:pPr>
            <a:endParaRPr lang="en-US" altLang="ko-KR" sz="2200" dirty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  <a:p>
            <a:pPr>
              <a:lnSpc>
                <a:spcPts val="3079"/>
              </a:lnSpc>
            </a:pP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응급 상황이 감지될 경우 </a:t>
            </a:r>
            <a:r>
              <a:rPr lang="en-US" altLang="ko-KR" sz="2200" dirty="0" err="1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OpenAi</a:t>
            </a:r>
            <a:r>
              <a:rPr lang="en-US" altLang="ko-KR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 API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로부터 </a:t>
            </a:r>
            <a:r>
              <a:rPr lang="ko-KR" altLang="en-US" sz="2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받아온 대처 방안을 안내 </a:t>
            </a:r>
            <a:endParaRPr lang="en-US" altLang="ko-KR" sz="2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176" cy="478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8534" y="2437279"/>
            <a:ext cx="7929266" cy="6689998"/>
          </a:xfrm>
          <a:custGeom>
            <a:avLst/>
            <a:gdLst/>
            <a:ahLst/>
            <a:cxnLst/>
            <a:rect l="l" t="t" r="r" b="b"/>
            <a:pathLst>
              <a:path w="7084639" h="5999956">
                <a:moveTo>
                  <a:pt x="0" y="0"/>
                </a:moveTo>
                <a:lnTo>
                  <a:pt x="7084639" y="0"/>
                </a:lnTo>
                <a:lnTo>
                  <a:pt x="7084639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</p:sp>
      <p:sp>
        <p:nvSpPr>
          <p:cNvPr id="6" name="Freeform 6"/>
          <p:cNvSpPr/>
          <p:nvPr/>
        </p:nvSpPr>
        <p:spPr>
          <a:xfrm>
            <a:off x="11932024" y="266700"/>
            <a:ext cx="5181600" cy="10020300"/>
          </a:xfrm>
          <a:custGeom>
            <a:avLst/>
            <a:gdLst/>
            <a:ahLst/>
            <a:cxnLst/>
            <a:rect l="l" t="t" r="r" b="b"/>
            <a:pathLst>
              <a:path w="4683798" h="9558772">
                <a:moveTo>
                  <a:pt x="0" y="0"/>
                </a:moveTo>
                <a:lnTo>
                  <a:pt x="4683798" y="0"/>
                </a:lnTo>
                <a:lnTo>
                  <a:pt x="4683798" y="9558772"/>
                </a:lnTo>
                <a:lnTo>
                  <a:pt x="0" y="955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818059" y="495300"/>
            <a:ext cx="6451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smtClean="0">
                <a:solidFill>
                  <a:srgbClr val="4B658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  <a:endParaRPr lang="en-US" sz="3000" dirty="0">
              <a:solidFill>
                <a:srgbClr val="4B6587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3192" y="495300"/>
            <a:ext cx="49722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</a:t>
            </a:r>
            <a:r>
              <a:rPr lang="en-US" sz="3000" dirty="0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4B6587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3000" dirty="0">
              <a:solidFill>
                <a:srgbClr val="4B6587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698502" y="1790700"/>
            <a:ext cx="5988424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3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로그인</a:t>
            </a:r>
            <a:endParaRPr lang="en-US" altLang="ko-KR" sz="3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9753600" y="1179981"/>
            <a:ext cx="5988424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3200" dirty="0" smtClean="0">
                <a:solidFill>
                  <a:srgbClr val="4B6587"/>
                </a:solidFill>
                <a:latin typeface="210 디딤고딕" panose="020B0600000101010101" charset="-127"/>
                <a:ea typeface="210 디딤고딕" panose="020B0600000101010101" charset="-127"/>
                <a:cs typeface="Source Han Sans KR Normal"/>
                <a:sym typeface="Source Han Sans KR Normal"/>
              </a:rPr>
              <a:t>회원가입</a:t>
            </a:r>
            <a:endParaRPr lang="en-US" altLang="ko-KR" sz="3200" dirty="0" smtClean="0">
              <a:solidFill>
                <a:srgbClr val="4B6587"/>
              </a:solidFill>
              <a:latin typeface="210 디딤고딕" panose="020B0600000101010101" charset="-127"/>
              <a:ea typeface="210 디딤고딕" panose="020B0600000101010101" charset="-127"/>
              <a:cs typeface="Source Han Sans KR Normal"/>
              <a:sym typeface="Source Han Sans KR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1026</Words>
  <Application>Microsoft Office PowerPoint</Application>
  <PresentationFormat>사용자 지정</PresentationFormat>
  <Paragraphs>311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Iropke Batang</vt:lpstr>
      <vt:lpstr>Times New Roman</vt:lpstr>
      <vt:lpstr>Arial</vt:lpstr>
      <vt:lpstr>굴림</vt:lpstr>
      <vt:lpstr>210 디딤고딕 Bold</vt:lpstr>
      <vt:lpstr>Source Han Sans KR Normal</vt:lpstr>
      <vt:lpstr>210 디딤고딕</vt:lpstr>
      <vt:lpstr>Calibri</vt:lpstr>
      <vt:lpstr>맑은 고딕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블루 마케팅 전략 프레젠테이션</dc:title>
  <dc:creator>human</dc:creator>
  <cp:lastModifiedBy>human</cp:lastModifiedBy>
  <cp:revision>22</cp:revision>
  <dcterms:created xsi:type="dcterms:W3CDTF">2006-08-16T00:00:00Z</dcterms:created>
  <dcterms:modified xsi:type="dcterms:W3CDTF">2025-02-28T01:05:33Z</dcterms:modified>
  <dc:identifier>DAGgFuOGm0s</dc:identifier>
</cp:coreProperties>
</file>